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3"/>
  </p:sldMasterIdLst>
  <p:notesMasterIdLst>
    <p:notesMasterId r:id="rId16"/>
  </p:notesMasterIdLst>
  <p:handoutMasterIdLst>
    <p:handoutMasterId r:id="rId17"/>
  </p:handoutMasterIdLst>
  <p:sldIdLst>
    <p:sldId id="268" r:id="rId4"/>
    <p:sldId id="269" r:id="rId5"/>
    <p:sldId id="270" r:id="rId6"/>
    <p:sldId id="271" r:id="rId7"/>
    <p:sldId id="261" r:id="rId8"/>
    <p:sldId id="264" r:id="rId9"/>
    <p:sldId id="262" r:id="rId10"/>
    <p:sldId id="265" r:id="rId11"/>
    <p:sldId id="266" r:id="rId12"/>
    <p:sldId id="272" r:id="rId13"/>
    <p:sldId id="267" r:id="rId14"/>
    <p:sldId id="273" r:id="rId15"/>
  </p:sldIdLst>
  <p:sldSz cx="12190413" cy="6858000"/>
  <p:notesSz cx="6858000" cy="9144000"/>
  <p:custDataLst>
    <p:tags r:id="rId18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6098" autoAdjust="0"/>
  </p:normalViewPr>
  <p:slideViewPr>
    <p:cSldViewPr showGuides="1">
      <p:cViewPr varScale="1">
        <p:scale>
          <a:sx n="91" d="100"/>
          <a:sy n="91" d="100"/>
        </p:scale>
        <p:origin x="101" y="99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ic.dk/en/get-started-zoom" TargetMode="External"/><Relationship Id="rId2" Type="http://schemas.openxmlformats.org/officeDocument/2006/relationships/hyperlink" Target="https://www.deic.dk/da/kom-i-gang-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support.zoom.us/hc/en-us/articles/206618765-Zoom-Video-Tutoria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conf.ait.dtu.dk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fice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ic.dk/da/connect_igang" TargetMode="External"/><Relationship Id="rId2" Type="http://schemas.openxmlformats.org/officeDocument/2006/relationships/hyperlink" Target="https://c.deic.dk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eic.dk/en/node/57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112" t="6300" r="20463" b="9702"/>
          <a:stretch/>
        </p:blipFill>
        <p:spPr>
          <a:xfrm>
            <a:off x="7535366" y="260648"/>
            <a:ext cx="1994384" cy="2045522"/>
          </a:xfrm>
          <a:prstGeom prst="snip2SameRect">
            <a:avLst/>
          </a:prstGeom>
        </p:spPr>
      </p:pic>
      <p:pic>
        <p:nvPicPr>
          <p:cNvPr id="1026" name="Picture 2" descr="Image result for samsung head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96" y="1780694"/>
            <a:ext cx="1496816" cy="15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654" y="411327"/>
            <a:ext cx="6033266" cy="972716"/>
          </a:xfrm>
        </p:spPr>
        <p:txBody>
          <a:bodyPr/>
          <a:lstStyle/>
          <a:p>
            <a:r>
              <a:rPr lang="en-US" dirty="0" smtClean="0"/>
              <a:t>Good practice for efficient </a:t>
            </a:r>
            <a:br>
              <a:rPr lang="en-US" dirty="0" smtClean="0"/>
            </a:br>
            <a:r>
              <a:rPr lang="en-US" dirty="0" smtClean="0"/>
              <a:t>online meetings/supervision (I/II)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630" y="1556792"/>
            <a:ext cx="9312374" cy="4545578"/>
          </a:xfrm>
        </p:spPr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Ensure proper sound quality – lack of it causes frustrations: </a:t>
            </a:r>
          </a:p>
          <a:p>
            <a:pPr lvl="1"/>
            <a:r>
              <a:rPr lang="en-US" b="1" dirty="0" smtClean="0"/>
              <a:t>USB headsets:</a:t>
            </a:r>
            <a:r>
              <a:rPr lang="en-US" dirty="0" smtClean="0"/>
              <a:t> my preferred option</a:t>
            </a:r>
          </a:p>
          <a:p>
            <a:pPr lvl="1"/>
            <a:r>
              <a:rPr lang="en-US" b="1" dirty="0" smtClean="0"/>
              <a:t>Wired headsets</a:t>
            </a:r>
            <a:r>
              <a:rPr lang="en-US" dirty="0" smtClean="0"/>
              <a:t> that come with your smartphone are often surprisingly good</a:t>
            </a:r>
          </a:p>
          <a:p>
            <a:pPr lvl="1"/>
            <a:r>
              <a:rPr lang="en-US" b="1" dirty="0" smtClean="0"/>
              <a:t>Table speakerphones:</a:t>
            </a:r>
            <a:r>
              <a:rPr lang="en-US" dirty="0" smtClean="0"/>
              <a:t> typically work very well</a:t>
            </a:r>
          </a:p>
          <a:p>
            <a:pPr marL="216000" lvl="1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÷ Bluetooth headsets: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often time consuming to get them correctly set up, battery runs out etc.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void solutions that can waist valuable meeting time  </a:t>
            </a:r>
          </a:p>
          <a:p>
            <a:pPr marL="216000" lvl="1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÷ </a:t>
            </a:r>
            <a:r>
              <a:rPr lang="en-US" dirty="0" smtClean="0">
                <a:solidFill>
                  <a:srgbClr val="FF0000"/>
                </a:solidFill>
              </a:rPr>
              <a:t>Do not rely on the </a:t>
            </a:r>
            <a:r>
              <a:rPr lang="en-US" b="1" dirty="0" smtClean="0">
                <a:solidFill>
                  <a:srgbClr val="FF0000"/>
                </a:solidFill>
              </a:rPr>
              <a:t>computer’s internal microphone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 lvl="1"/>
            <a:r>
              <a:rPr lang="en-US" dirty="0" smtClean="0"/>
              <a:t>Spend time properly adjusting your microphone prior the meeting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Ensure proper quality of screen sharing (for all participants)</a:t>
            </a:r>
          </a:p>
          <a:p>
            <a:pPr lvl="1"/>
            <a:r>
              <a:rPr lang="en-US" dirty="0" smtClean="0"/>
              <a:t>Needs sufficiently good internet connection</a:t>
            </a:r>
          </a:p>
          <a:p>
            <a:pPr lvl="1"/>
            <a:r>
              <a:rPr lang="en-US" dirty="0" smtClean="0"/>
              <a:t>Typically best to use </a:t>
            </a:r>
            <a:r>
              <a:rPr lang="en-US" dirty="0" err="1" smtClean="0"/>
              <a:t>ethernet</a:t>
            </a:r>
            <a:r>
              <a:rPr lang="en-US" dirty="0" smtClean="0"/>
              <a:t> cable from your router to you machine</a:t>
            </a:r>
          </a:p>
          <a:p>
            <a:pPr lvl="2"/>
            <a:r>
              <a:rPr lang="en-US" dirty="0" smtClean="0"/>
              <a:t>…especially if there are others at home using the </a:t>
            </a:r>
            <a:r>
              <a:rPr lang="en-US" dirty="0" err="1" smtClean="0"/>
              <a:t>WiFi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Have efficient drawing tools at hand (Microsoft One Note, even Power Point, </a:t>
            </a:r>
            <a:r>
              <a:rPr lang="en-US" dirty="0" err="1" smtClean="0"/>
              <a:t>Xournal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534" y="3003839"/>
            <a:ext cx="1994438" cy="15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626609"/>
          </a:xfrm>
        </p:spPr>
        <p:txBody>
          <a:bodyPr/>
          <a:lstStyle/>
          <a:p>
            <a:r>
              <a:rPr lang="en-US" dirty="0" smtClean="0"/>
              <a:t>Zoom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17" y="1268760"/>
            <a:ext cx="10945216" cy="4545578"/>
          </a:xfrm>
        </p:spPr>
        <p:txBody>
          <a:bodyPr/>
          <a:lstStyle/>
          <a:p>
            <a:r>
              <a:rPr lang="en-US" dirty="0" smtClean="0"/>
              <a:t>Get started with Zoom: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www.deic.dk/da/kom-i-gang-0</a:t>
            </a:r>
            <a:r>
              <a:rPr lang="en-US" dirty="0" smtClean="0"/>
              <a:t> (Danish)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www.deic.dk/en/get-started-zoom</a:t>
            </a:r>
            <a:r>
              <a:rPr lang="en-US" dirty="0" smtClean="0"/>
              <a:t> (English)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Further assistance:	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https://support.zoom.us/hc/en-us/articles/206618765-Zoom-Video-Tutorials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678" y="3294806"/>
            <a:ext cx="7962155" cy="32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Zoom</a:t>
            </a:r>
          </a:p>
          <a:p>
            <a:r>
              <a:rPr lang="en-US" dirty="0" smtClean="0"/>
              <a:t>Good </a:t>
            </a:r>
            <a:r>
              <a:rPr lang="en-US" dirty="0"/>
              <a:t>for smaller meetings (supervision, project management, research group meetings)</a:t>
            </a:r>
          </a:p>
          <a:p>
            <a:r>
              <a:rPr lang="en-US" dirty="0"/>
              <a:t>Works well on most operating systems (Linux as well) </a:t>
            </a:r>
          </a:p>
          <a:p>
            <a:r>
              <a:rPr lang="en-US" dirty="0"/>
              <a:t>Simple interface, </a:t>
            </a:r>
            <a:r>
              <a:rPr lang="en-US" dirty="0" smtClean="0"/>
              <a:t>robust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351" y="2933170"/>
            <a:ext cx="2886075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3080081"/>
            <a:ext cx="42386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://videoconf.ait.dtu.dk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to download the SW-client</a:t>
            </a:r>
          </a:p>
          <a:p>
            <a:r>
              <a:rPr lang="en-US" dirty="0" smtClean="0"/>
              <a:t>Login with your DTU initials and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8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 for efficient </a:t>
            </a:r>
            <a:br>
              <a:rPr lang="en-US" dirty="0"/>
            </a:br>
            <a:r>
              <a:rPr lang="en-US" dirty="0"/>
              <a:t>online </a:t>
            </a:r>
            <a:r>
              <a:rPr lang="en-US" dirty="0" smtClean="0"/>
              <a:t>meetings/supervision (II/II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Meeting responsible:</a:t>
            </a:r>
          </a:p>
          <a:p>
            <a:pPr lvl="1"/>
            <a:r>
              <a:rPr lang="en-US" dirty="0" smtClean="0"/>
              <a:t>Test the chosen solution in advance (microphone, screen share, webcam)</a:t>
            </a:r>
          </a:p>
          <a:p>
            <a:pPr lvl="1"/>
            <a:r>
              <a:rPr lang="en-US" dirty="0" smtClean="0"/>
              <a:t>Know how to assist other participants if they experience problems </a:t>
            </a:r>
          </a:p>
          <a:p>
            <a:pPr lvl="1"/>
            <a:r>
              <a:rPr lang="en-US" dirty="0" smtClean="0"/>
              <a:t>Have access to backup conference solutions (Skype, Zoom, </a:t>
            </a:r>
            <a:r>
              <a:rPr lang="en-US" dirty="0" err="1" smtClean="0"/>
              <a:t>Vidyo</a:t>
            </a:r>
            <a:r>
              <a:rPr lang="en-US" dirty="0" smtClean="0"/>
              <a:t>, etc.)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Other participants: </a:t>
            </a:r>
          </a:p>
          <a:p>
            <a:pPr lvl="1"/>
            <a:r>
              <a:rPr lang="en-US" dirty="0" smtClean="0"/>
              <a:t>login couple of minutes before meeting start to make sure that your microphone/headset works correctly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1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 for efficient </a:t>
            </a:r>
            <a:r>
              <a:rPr lang="en-US" dirty="0" smtClean="0"/>
              <a:t>online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2" y="1700808"/>
            <a:ext cx="5760640" cy="4545578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sz="2000" b="1" dirty="0" smtClean="0"/>
              <a:t>Unusual times: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suddenly many University teachers going online</a:t>
            </a:r>
          </a:p>
          <a:p>
            <a:pPr lvl="1"/>
            <a:r>
              <a:rPr lang="en-US" sz="1600" dirty="0" smtClean="0"/>
              <a:t>Video conference solutions might become stressed</a:t>
            </a:r>
          </a:p>
          <a:p>
            <a:pPr lvl="1"/>
            <a:r>
              <a:rPr lang="en-US" sz="1600" dirty="0" smtClean="0"/>
              <a:t>Might be good option to record your lecture in advance as a backup solution (</a:t>
            </a:r>
            <a:r>
              <a:rPr lang="en-US" sz="1600" dirty="0" err="1" smtClean="0"/>
              <a:t>youtube</a:t>
            </a:r>
            <a:r>
              <a:rPr lang="en-US" sz="1600" dirty="0" smtClean="0"/>
              <a:t> or similar)</a:t>
            </a:r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63" y="1844824"/>
            <a:ext cx="5408387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55246" y="5805264"/>
            <a:ext cx="4968552" cy="241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1100" i="1" dirty="0" smtClean="0"/>
              <a:t>Source: www.independent.co.uk (16.3.2020)</a:t>
            </a:r>
          </a:p>
        </p:txBody>
      </p:sp>
    </p:spTree>
    <p:extLst>
      <p:ext uri="{BB962C8B-B14F-4D97-AF65-F5344CB8AC3E}">
        <p14:creationId xmlns:p14="http://schemas.microsoft.com/office/powerpoint/2010/main" val="34886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726" y="188640"/>
            <a:ext cx="9312374" cy="720080"/>
          </a:xfrm>
        </p:spPr>
        <p:txBody>
          <a:bodyPr/>
          <a:lstStyle/>
          <a:p>
            <a:r>
              <a:rPr lang="en-US" dirty="0"/>
              <a:t>Good practice for efficient online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268760"/>
            <a:ext cx="9505056" cy="5112568"/>
          </a:xfrm>
        </p:spPr>
        <p:txBody>
          <a:bodyPr/>
          <a:lstStyle/>
          <a:p>
            <a:r>
              <a:rPr lang="en-US" sz="2000" dirty="0" smtClean="0"/>
              <a:t>The use of online solutions might require us to slightly rethink our way of teaching </a:t>
            </a:r>
          </a:p>
          <a:p>
            <a:endParaRPr lang="en-US" dirty="0" smtClean="0"/>
          </a:p>
          <a:p>
            <a:pPr lvl="1"/>
            <a:r>
              <a:rPr lang="en-US" sz="2000" dirty="0" smtClean="0"/>
              <a:t>Classroom lectures typically work well online</a:t>
            </a:r>
          </a:p>
          <a:p>
            <a:pPr lvl="2"/>
            <a:r>
              <a:rPr lang="en-US" dirty="0" smtClean="0"/>
              <a:t>Slides, whiteboard, video animations etc. are easy to manage</a:t>
            </a:r>
          </a:p>
          <a:p>
            <a:pPr lvl="2"/>
            <a:r>
              <a:rPr lang="en-US" dirty="0" smtClean="0"/>
              <a:t>The dialogue/interaction </a:t>
            </a:r>
            <a:r>
              <a:rPr lang="en-US" dirty="0"/>
              <a:t>with students might </a:t>
            </a:r>
            <a:r>
              <a:rPr lang="en-US" dirty="0" smtClean="0"/>
              <a:t>be in different form</a:t>
            </a:r>
            <a:endParaRPr lang="en-US" dirty="0"/>
          </a:p>
          <a:p>
            <a:pPr lvl="3"/>
            <a:r>
              <a:rPr lang="en-US" dirty="0" smtClean="0"/>
              <a:t>The teachers questions to the class (to activate discussion) is difficult to manage</a:t>
            </a:r>
          </a:p>
          <a:p>
            <a:pPr lvl="3"/>
            <a:r>
              <a:rPr lang="en-US" dirty="0" smtClean="0"/>
              <a:t>Could be replaced by “pods” containing relevant question for students to answer</a:t>
            </a:r>
            <a:br>
              <a:rPr lang="en-US" dirty="0" smtClean="0"/>
            </a:br>
            <a:r>
              <a:rPr lang="en-US" dirty="0"/>
              <a:t>(multiple choice, multiple options, short answers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Easy </a:t>
            </a:r>
            <a:r>
              <a:rPr lang="en-US" dirty="0"/>
              <a:t>to allow students to ask questions during lecture (hand-raising </a:t>
            </a:r>
            <a:r>
              <a:rPr lang="en-US" dirty="0" smtClean="0"/>
              <a:t>button)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000" dirty="0" smtClean="0"/>
              <a:t>Certain type of assignments also work well online</a:t>
            </a:r>
          </a:p>
          <a:p>
            <a:pPr lvl="2"/>
            <a:r>
              <a:rPr lang="en-US" dirty="0" smtClean="0"/>
              <a:t>Assignments carried out on computer are well suited for online supervision </a:t>
            </a:r>
            <a:br>
              <a:rPr lang="en-US" dirty="0" smtClean="0"/>
            </a:br>
            <a:r>
              <a:rPr lang="en-US" dirty="0" smtClean="0"/>
              <a:t>(e.g. simulation, programming or report writing)  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sz="2000" dirty="0" smtClean="0"/>
              <a:t>Assignments based on calculations by hand might be more difficult to support as well as laboratory based assignments</a:t>
            </a:r>
          </a:p>
          <a:p>
            <a:pPr marL="216000" lvl="1" indent="0">
              <a:buNone/>
            </a:pPr>
            <a:endParaRPr lang="en-US" dirty="0"/>
          </a:p>
          <a:p>
            <a:pPr marL="417600" lvl="2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0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Conferencing Tools at DTU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DeiC</a:t>
            </a:r>
            <a:r>
              <a:rPr lang="en-US" dirty="0" smtClean="0"/>
              <a:t> – Danish E-infrastructure Cooperation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Purpose: support Denmark as </a:t>
            </a:r>
            <a:r>
              <a:rPr lang="en-US" dirty="0"/>
              <a:t>e-Science nation </a:t>
            </a:r>
            <a:r>
              <a:rPr lang="en-US" dirty="0" smtClean="0"/>
              <a:t>by delivering e-Infrastructure </a:t>
            </a:r>
            <a:r>
              <a:rPr lang="en-US" dirty="0"/>
              <a:t>(</a:t>
            </a:r>
            <a:r>
              <a:rPr lang="en-US" dirty="0" smtClean="0"/>
              <a:t>computation, data storage and network) for research and research based education</a:t>
            </a:r>
          </a:p>
          <a:p>
            <a:pPr lvl="1"/>
            <a:r>
              <a:rPr lang="en-US" dirty="0" smtClean="0"/>
              <a:t>Danish Universities with access to effective conference solutions:</a:t>
            </a:r>
          </a:p>
          <a:p>
            <a:pPr lvl="2"/>
            <a:r>
              <a:rPr lang="en-US" b="1" dirty="0" smtClean="0"/>
              <a:t>Adobe Connect </a:t>
            </a:r>
            <a:r>
              <a:rPr lang="en-US" dirty="0" smtClean="0"/>
              <a:t>(good for large groups, teaching classes, etc., not for Linux)</a:t>
            </a:r>
          </a:p>
          <a:p>
            <a:pPr lvl="2"/>
            <a:r>
              <a:rPr lang="en-US" b="1" dirty="0" smtClean="0"/>
              <a:t>Zoom </a:t>
            </a:r>
            <a:r>
              <a:rPr lang="en-US" dirty="0" smtClean="0"/>
              <a:t>(Simple, good for supervision, works well on Linux)</a:t>
            </a:r>
          </a:p>
          <a:p>
            <a:endParaRPr lang="en-US" dirty="0" smtClean="0"/>
          </a:p>
          <a:p>
            <a:r>
              <a:rPr lang="en-US" dirty="0" smtClean="0"/>
              <a:t>Solutions through DTU - AIT: </a:t>
            </a:r>
          </a:p>
          <a:p>
            <a:pPr lvl="1"/>
            <a:r>
              <a:rPr lang="en-US" b="1" dirty="0" err="1" smtClean="0"/>
              <a:t>Vidyo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Simple, good for </a:t>
            </a:r>
            <a:r>
              <a:rPr lang="en-US" dirty="0" smtClean="0"/>
              <a:t>supervision and R&amp;D collaboration, </a:t>
            </a:r>
            <a:r>
              <a:rPr lang="en-US" dirty="0"/>
              <a:t>works well on Linux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b="1" dirty="0" smtClean="0"/>
              <a:t>Skype for business</a:t>
            </a:r>
            <a:r>
              <a:rPr lang="en-US" dirty="0" smtClean="0"/>
              <a:t> (Simple, robust, no support for Linux)</a:t>
            </a:r>
          </a:p>
          <a:p>
            <a:endParaRPr lang="en-US" dirty="0" smtClean="0"/>
          </a:p>
          <a:p>
            <a:r>
              <a:rPr lang="en-US" dirty="0" smtClean="0"/>
              <a:t>Other solutions: </a:t>
            </a:r>
          </a:p>
          <a:p>
            <a:pPr lvl="1"/>
            <a:r>
              <a:rPr lang="en-US" b="1" dirty="0" smtClean="0"/>
              <a:t>Skype </a:t>
            </a:r>
            <a:endParaRPr lang="en-US" dirty="0" smtClean="0"/>
          </a:p>
          <a:p>
            <a:pPr lvl="1"/>
            <a:r>
              <a:rPr lang="en-US" b="1" dirty="0" smtClean="0"/>
              <a:t>Microsoft Teams</a:t>
            </a:r>
            <a:r>
              <a:rPr lang="en-US" dirty="0" smtClean="0"/>
              <a:t> (DTU access through </a:t>
            </a:r>
            <a:r>
              <a:rPr lang="en-US" dirty="0" smtClean="0">
                <a:hlinkClick r:id="rId2"/>
              </a:rPr>
              <a:t>www.office.com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8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726" y="260648"/>
            <a:ext cx="9312374" cy="972716"/>
          </a:xfrm>
        </p:spPr>
        <p:txBody>
          <a:bodyPr/>
          <a:lstStyle/>
          <a:p>
            <a:r>
              <a:rPr lang="en-US" dirty="0" smtClean="0"/>
              <a:t>Adobe 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412776"/>
            <a:ext cx="9312374" cy="4545578"/>
          </a:xfrm>
        </p:spPr>
        <p:txBody>
          <a:bodyPr/>
          <a:lstStyle/>
          <a:p>
            <a:r>
              <a:rPr lang="en-US" sz="2000" dirty="0" smtClean="0"/>
              <a:t>Well suited for larger groups/classes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Good option for online live lectures:</a:t>
            </a:r>
          </a:p>
          <a:p>
            <a:pPr lvl="2"/>
            <a:r>
              <a:rPr lang="en-US" sz="1600" dirty="0" smtClean="0"/>
              <a:t>Various possibilities for interactions (hand-raising, polls, questionnaires)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Good for assisting individual students on computer based assignments/reports</a:t>
            </a:r>
          </a:p>
          <a:p>
            <a:pPr lvl="2"/>
            <a:r>
              <a:rPr lang="en-US" sz="1600" dirty="0" smtClean="0"/>
              <a:t>Breakouts for individual consultations</a:t>
            </a:r>
          </a:p>
          <a:p>
            <a:pPr lvl="2"/>
            <a:r>
              <a:rPr lang="en-US" sz="1600" dirty="0" smtClean="0"/>
              <a:t>Screen share and screen control (useful for programming examples)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Hand-raising tool: </a:t>
            </a:r>
          </a:p>
          <a:p>
            <a:pPr lvl="2"/>
            <a:r>
              <a:rPr lang="en-US" sz="1600" dirty="0" smtClean="0"/>
              <a:t>keep track of order in which students/groups that need help in the right order</a:t>
            </a:r>
            <a:endParaRPr lang="en-US" sz="1600" dirty="0"/>
          </a:p>
          <a:p>
            <a:pPr lvl="1"/>
            <a:endParaRPr lang="en-US" dirty="0" smtClean="0"/>
          </a:p>
          <a:p>
            <a:pPr marL="2160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4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1126653" y="980728"/>
            <a:ext cx="10544302" cy="55604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482593"/>
          </a:xfrm>
        </p:spPr>
        <p:txBody>
          <a:bodyPr/>
          <a:lstStyle/>
          <a:p>
            <a:r>
              <a:rPr lang="en-US" dirty="0" smtClean="0"/>
              <a:t>Adobe Connect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07174" y="328456"/>
            <a:ext cx="4320480" cy="56514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 smtClean="0"/>
              <a:t>The hand-raising functionality is very </a:t>
            </a:r>
            <a:r>
              <a:rPr lang="en-US" dirty="0" err="1" smtClean="0"/>
              <a:t>usefull</a:t>
            </a:r>
            <a:r>
              <a:rPr lang="en-US" dirty="0" smtClean="0"/>
              <a:t> to keep track of students/groups that need help</a:t>
            </a:r>
            <a:endParaRPr lang="en-US" dirty="0" smtClean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159102" y="893602"/>
            <a:ext cx="648072" cy="3031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638822" y="3645024"/>
            <a:ext cx="3312368" cy="56514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 smtClean="0"/>
              <a:t>For assisting the individual student, start a breakout session</a:t>
            </a:r>
            <a:endParaRPr lang="en-US" dirty="0" smtClean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1486695" y="1881642"/>
            <a:ext cx="1152127" cy="17633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42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 be aware of?</a:t>
            </a:r>
          </a:p>
          <a:p>
            <a:pPr lvl="1"/>
            <a:r>
              <a:rPr lang="en-US" dirty="0"/>
              <a:t>Proper connection in both ends for bi-lateral communication (otherwise delay) </a:t>
            </a:r>
          </a:p>
          <a:p>
            <a:pPr lvl="1"/>
            <a:r>
              <a:rPr lang="en-US" dirty="0"/>
              <a:t>If you plug in your headset after you started Adobe Connect, the program does not always recognize it. Restart Adobe Connect to fix it.  </a:t>
            </a:r>
          </a:p>
          <a:p>
            <a:pPr lvl="1"/>
            <a:r>
              <a:rPr lang="en-US" dirty="0"/>
              <a:t>Before first meeting: login and test functionalities, share your screen to install the desktop application.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Create meetings at:</a:t>
            </a:r>
          </a:p>
          <a:p>
            <a:pPr lvl="1"/>
            <a:r>
              <a:rPr lang="en-US" dirty="0">
                <a:hlinkClick r:id="rId2"/>
              </a:rPr>
              <a:t>https://c.deic.dk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Further assistance :	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www.deic.dk/da/connect_igang</a:t>
            </a:r>
            <a:r>
              <a:rPr lang="en-US" dirty="0" smtClean="0"/>
              <a:t> (in Danish)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www.deic.dk/en/node/570</a:t>
            </a:r>
            <a:r>
              <a:rPr lang="en-US" dirty="0" smtClean="0"/>
              <a:t> (in English)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0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678" y="483541"/>
            <a:ext cx="9312374" cy="972716"/>
          </a:xfrm>
        </p:spPr>
        <p:txBody>
          <a:bodyPr/>
          <a:lstStyle/>
          <a:p>
            <a:r>
              <a:rPr lang="en-US" dirty="0" smtClean="0"/>
              <a:t>Zoom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678" y="1763742"/>
            <a:ext cx="9312374" cy="4545578"/>
          </a:xfrm>
        </p:spPr>
        <p:txBody>
          <a:bodyPr/>
          <a:lstStyle/>
          <a:p>
            <a:r>
              <a:rPr lang="en-US" dirty="0" smtClean="0"/>
              <a:t>Good for smaller meetings (supervision, project management, research group meetings)</a:t>
            </a:r>
          </a:p>
          <a:p>
            <a:r>
              <a:rPr lang="en-US" dirty="0" smtClean="0"/>
              <a:t>Works well on most operating systems (Linux as well) </a:t>
            </a:r>
          </a:p>
          <a:p>
            <a:r>
              <a:rPr lang="en-US" dirty="0" smtClean="0"/>
              <a:t>Simple interface, robust</a:t>
            </a:r>
          </a:p>
          <a:p>
            <a:r>
              <a:rPr lang="en-US" dirty="0" smtClean="0"/>
              <a:t>Can join from H.323/SIP, Skype for Business or telephone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2" y="3904878"/>
            <a:ext cx="3501350" cy="2332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029" y="3888450"/>
            <a:ext cx="3505456" cy="234871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2638822" y="4290865"/>
            <a:ext cx="216024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279277" y="4819424"/>
            <a:ext cx="288032" cy="1580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274" y="2348880"/>
            <a:ext cx="2755476" cy="38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/>
      <a:bodyPr wrap="square" lIns="36000" tIns="36000" rIns="36000" bIns="36000" rtlCol="0">
        <a:spAutoFit/>
      </a:bodyPr>
      <a:lstStyle>
        <a:defPPr algn="l">
          <a:spcBef>
            <a:spcPts val="432"/>
          </a:spcBef>
          <a:defRPr dirty="0" smtClean="0"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2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Props1.xml><?xml version="1.0" encoding="utf-8"?>
<ds:datastoreItem xmlns:ds="http://schemas.openxmlformats.org/officeDocument/2006/customXml" ds:itemID="{1334258C-C3E7-4029-A615-C886A240FB15}">
  <ds:schemaRefs/>
</ds:datastoreItem>
</file>

<file path=customXml/itemProps2.xml><?xml version="1.0" encoding="utf-8"?>
<ds:datastoreItem xmlns:ds="http://schemas.openxmlformats.org/officeDocument/2006/customXml" ds:itemID="{05DC2B94-7C1B-4C14-83B0-9CD2A82C27E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786</TotalTime>
  <Words>850</Words>
  <Application>Microsoft Office PowerPoint</Application>
  <PresentationFormat>Custom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Verdana</vt:lpstr>
      <vt:lpstr>Blank</vt:lpstr>
      <vt:lpstr>Good practice for efficient  online meetings/supervision (I/II)</vt:lpstr>
      <vt:lpstr>Good practice for efficient  online meetings/supervision (II/II)</vt:lpstr>
      <vt:lpstr>Good practice for efficient online teaching</vt:lpstr>
      <vt:lpstr>Good practice for efficient online teaching</vt:lpstr>
      <vt:lpstr>Video Conferencing Tools at DTU - Overview</vt:lpstr>
      <vt:lpstr>Adobe Connect</vt:lpstr>
      <vt:lpstr>Adobe Connect</vt:lpstr>
      <vt:lpstr>Adobe Connect</vt:lpstr>
      <vt:lpstr>Zoom</vt:lpstr>
      <vt:lpstr>Zoom</vt:lpstr>
      <vt:lpstr>Vidyo</vt:lpstr>
      <vt:lpstr>Vidyo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Hjörtur Jóhannsson</dc:creator>
  <cp:lastModifiedBy>Hjörtur Jóhannsson</cp:lastModifiedBy>
  <cp:revision>39</cp:revision>
  <dcterms:created xsi:type="dcterms:W3CDTF">2020-03-16T10:52:59Z</dcterms:created>
  <dcterms:modified xsi:type="dcterms:W3CDTF">2020-03-16T23:59:27Z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</Properties>
</file>